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7" r:id="rId2"/>
    <p:sldId id="256" r:id="rId3"/>
    <p:sldId id="259" r:id="rId4"/>
    <p:sldId id="263" r:id="rId5"/>
    <p:sldId id="288" r:id="rId6"/>
    <p:sldId id="290" r:id="rId7"/>
    <p:sldId id="280" r:id="rId8"/>
    <p:sldId id="285" r:id="rId9"/>
    <p:sldId id="286" r:id="rId10"/>
    <p:sldId id="291" r:id="rId11"/>
    <p:sldId id="294" r:id="rId12"/>
    <p:sldId id="292" r:id="rId13"/>
    <p:sldId id="258" r:id="rId14"/>
    <p:sldId id="283" r:id="rId15"/>
    <p:sldId id="284" r:id="rId16"/>
    <p:sldId id="264" r:id="rId17"/>
    <p:sldId id="289" r:id="rId18"/>
    <p:sldId id="293" r:id="rId19"/>
    <p:sldId id="295" r:id="rId20"/>
    <p:sldId id="296" r:id="rId21"/>
    <p:sldId id="278" r:id="rId22"/>
  </p:sldIdLst>
  <p:sldSz cx="12192000" cy="6858000"/>
  <p:notesSz cx="6797675" cy="98726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CE957-17CE-4653-9253-D06A43D25892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048A-A0C0-4098-A97D-7423FE70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170">
              <a:defRPr/>
            </a:pPr>
            <a:fld id="{1DF22C2F-47CF-47CD-8744-CABA17878B5B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defTabSz="906170">
                <a:defRPr/>
              </a:pPr>
              <a:t>1</a:t>
            </a:fld>
            <a:endParaRPr lang="en-US" sz="12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88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031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007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7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29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256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72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65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492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162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94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874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1979-78E6-47E9-BD66-B070C54D3540}" type="datetimeFigureOut">
              <a:rPr lang="th-TH" smtClean="0"/>
              <a:t>20/02/63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71C9-DD81-444B-BA92-902ED5CB74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868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Straight Connector 170"/>
          <p:cNvCxnSpPr/>
          <p:nvPr/>
        </p:nvCxnSpPr>
        <p:spPr>
          <a:xfrm>
            <a:off x="5814237" y="875005"/>
            <a:ext cx="0" cy="5302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4536262" y="640502"/>
            <a:ext cx="2555949" cy="396527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มหาวิทยาลัยพะเยา</a:t>
            </a:r>
          </a:p>
        </p:txBody>
      </p:sp>
      <p:sp>
        <p:nvSpPr>
          <p:cNvPr id="85" name="Freeform 84"/>
          <p:cNvSpPr/>
          <p:nvPr/>
        </p:nvSpPr>
        <p:spPr>
          <a:xfrm>
            <a:off x="3303032" y="6082220"/>
            <a:ext cx="1746706" cy="240725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หน่วยตรวจสอบภายใน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96441" y="2426191"/>
            <a:ext cx="1850708" cy="272767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งานธุรการ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243727" y="1639643"/>
            <a:ext cx="2555949" cy="654520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ส่วนงาน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วิชาการ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ตามมาตรา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7(3)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605641" y="2349800"/>
            <a:ext cx="330322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คณะเกษตรศาสตร์และทรัพยากรธรรมชาติ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6605641" y="2629427"/>
            <a:ext cx="255594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คณะเทคโนโลยีสารสนเทศและการสื่อสาร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6598839" y="3155260"/>
            <a:ext cx="2721170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คณะวิทยาศาสตร์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6599127" y="5015761"/>
            <a:ext cx="428221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คณะสถาปัตยกรรมศาสตร์และศิลปกรรมศาสตร์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6618872" y="4045680"/>
            <a:ext cx="3481092" cy="356214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คณะวิทยาการจัดการและสารสนเทศศาสตร์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6617302" y="3851539"/>
            <a:ext cx="3029573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คณะรัฐศาสตร์และสังคมศาสตร์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6614399" y="3615657"/>
            <a:ext cx="299875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คณะนิติศาสตร์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6594967" y="2908001"/>
            <a:ext cx="302786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คณะพลังงานและสิ่งแวดล้อม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6616091" y="6211959"/>
            <a:ext cx="3952558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คณะวิทยาศาสตร์การแพทย์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6614155" y="6494115"/>
            <a:ext cx="342761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คณะสหเวชศาสตร์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6607917" y="5740925"/>
            <a:ext cx="3433858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คณะแพทยศาสตร์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6607917" y="5975457"/>
            <a:ext cx="383286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คณะเภสัชศาสตร์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592102" y="5469279"/>
            <a:ext cx="3507862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คณะพยาบาลศาสตร์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6607917" y="5248538"/>
            <a:ext cx="349204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คณะทันตแพทยศาสตร์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6602000" y="4778825"/>
            <a:ext cx="3044874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วิทยาลัยการศึกษา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6611894" y="4557601"/>
            <a:ext cx="3147548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วิทยาลัยการจัดการ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6417321" y="2289534"/>
            <a:ext cx="0" cy="4360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17319" y="3048441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417319" y="2772298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419128" y="2469751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421135" y="4914766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410562" y="4435089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418894" y="3294634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30420" y="5871383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422846" y="5383139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422846" y="5140544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416891" y="6347513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421135" y="6067385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418894" y="3964909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422845" y="6652768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421135" y="4668119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418894" y="3742015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416892" y="5621173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/>
          <p:cNvSpPr/>
          <p:nvPr/>
        </p:nvSpPr>
        <p:spPr>
          <a:xfrm>
            <a:off x="9468065" y="1662080"/>
            <a:ext cx="2203269" cy="648714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ส่วนงาน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อื่น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ตามมาตรา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7(4)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1426447" y="1409553"/>
            <a:ext cx="91432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496466" y="1669207"/>
            <a:ext cx="1942350" cy="655127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สำนักงานสภามหาวิทยาลัย</a:t>
            </a: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ตามมาตรา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7(1)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688211" y="2695482"/>
            <a:ext cx="2008930" cy="289288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งานประชุม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681863" y="2989308"/>
            <a:ext cx="2119175" cy="252764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งานกิจการพิเศษ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95618" y="3115485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96465" y="2844568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96465" y="2567760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426447" y="1406934"/>
            <a:ext cx="0" cy="2622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3100163" y="2471497"/>
            <a:ext cx="1661731" cy="233969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สำนักงานอธิการบดี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3446873" y="2761363"/>
            <a:ext cx="674502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กองกลาง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436369" y="3513448"/>
            <a:ext cx="2219250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กองคลัง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3400199" y="4492864"/>
            <a:ext cx="2414038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กองแผนงาน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428173" y="2988659"/>
            <a:ext cx="200315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กองการเจ้าหน้าที่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3450913" y="3733934"/>
            <a:ext cx="135379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กองบริการการศึกษา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448851" y="3260625"/>
            <a:ext cx="2077752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กองกิจการนิสิต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3402830" y="4765513"/>
            <a:ext cx="2597962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กองอาคารสถานที่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398031" y="4994363"/>
            <a:ext cx="3018860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ศูนย์บรรณสารและการเรียนรู้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394311" y="5254925"/>
            <a:ext cx="3128035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ศูนย์บริการเทคโนโลยีสารสนเทศและการสื่อสาร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3226051" y="2697880"/>
            <a:ext cx="4606" cy="26852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230656" y="3384170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0656" y="3132708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230656" y="2896487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35692" y="4104710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230655" y="3860341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230655" y="3631740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235692" y="5871383"/>
            <a:ext cx="15861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227411" y="4642461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35692" y="4379321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235692" y="6189769"/>
            <a:ext cx="15861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521701" y="1423557"/>
            <a:ext cx="0" cy="2160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0568649" y="1413909"/>
            <a:ext cx="0" cy="242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2921355" y="1647757"/>
            <a:ext cx="2555949" cy="650449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ส่วนงาน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บริหารมหาวิทยาลัย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ตามมาตรา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7(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2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4185040" y="1405283"/>
            <a:ext cx="0" cy="242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9759442" y="2505349"/>
            <a:ext cx="3279225" cy="228750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โรงเรียนสาธิตมหาวิทยาลัยพะเยา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9759442" y="3260625"/>
            <a:ext cx="3557547" cy="248114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ศูนย์การแพทย์และโรงพยาบาล </a:t>
            </a:r>
          </a:p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มหาวิทยาลัยพะเยา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9775271" y="2814948"/>
            <a:ext cx="3045960" cy="265387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วิทยาเขตเชียงราย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9615719" y="2311716"/>
            <a:ext cx="0" cy="1486413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9623590" y="2600223"/>
            <a:ext cx="11935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613157" y="3247260"/>
            <a:ext cx="11935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794529" y="3642681"/>
            <a:ext cx="3035643" cy="5845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สถาบัน</a:t>
            </a:r>
            <a:r>
              <a:rPr kumimoji="0" lang="th-TH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นวัตกรรม</a:t>
            </a:r>
          </a:p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และถ่ายทอดเทคโนโลยี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9622834" y="3782533"/>
            <a:ext cx="11935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9628830" y="2947641"/>
            <a:ext cx="119356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25774" y="2289534"/>
            <a:ext cx="0" cy="295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927386" y="2585886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522345" y="4301221"/>
            <a:ext cx="3124529" cy="320088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คณะศิลปศาสตร์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423850" y="4205524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reeform 109"/>
          <p:cNvSpPr/>
          <p:nvPr/>
        </p:nvSpPr>
        <p:spPr>
          <a:xfrm>
            <a:off x="3432591" y="3962370"/>
            <a:ext cx="2658286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กองบริหารงานวิจัย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6590664" y="3400185"/>
            <a:ext cx="303216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คณะวิศวกรรมศาสตร์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6420344" y="3541889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3228072" y="5119146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reeform 160"/>
          <p:cNvSpPr/>
          <p:nvPr/>
        </p:nvSpPr>
        <p:spPr>
          <a:xfrm>
            <a:off x="3423777" y="5510841"/>
            <a:ext cx="2667099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หน่วยกฎหมาย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3228218" y="5362840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 152"/>
          <p:cNvSpPr/>
          <p:nvPr/>
        </p:nvSpPr>
        <p:spPr>
          <a:xfrm>
            <a:off x="3440850" y="6333387"/>
            <a:ext cx="1051737" cy="284681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สภาพนักงาน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235692" y="5639283"/>
            <a:ext cx="15861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reeform 157"/>
          <p:cNvSpPr/>
          <p:nvPr/>
        </p:nvSpPr>
        <p:spPr>
          <a:xfrm>
            <a:off x="3419360" y="5758079"/>
            <a:ext cx="2984863" cy="289455"/>
          </a:xfrm>
          <a:custGeom>
            <a:avLst/>
            <a:gdLst>
              <a:gd name="connsiteX0" fmla="*/ 0 w 368185"/>
              <a:gd name="connsiteY0" fmla="*/ 0 h 184092"/>
              <a:gd name="connsiteX1" fmla="*/ 368185 w 368185"/>
              <a:gd name="connsiteY1" fmla="*/ 0 h 184092"/>
              <a:gd name="connsiteX2" fmla="*/ 368185 w 368185"/>
              <a:gd name="connsiteY2" fmla="*/ 184092 h 184092"/>
              <a:gd name="connsiteX3" fmla="*/ 0 w 368185"/>
              <a:gd name="connsiteY3" fmla="*/ 184092 h 184092"/>
              <a:gd name="connsiteX4" fmla="*/ 0 w 368185"/>
              <a:gd name="connsiteY4" fmla="*/ 0 h 18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5" h="184092">
                <a:moveTo>
                  <a:pt x="0" y="0"/>
                </a:moveTo>
                <a:lnTo>
                  <a:pt x="368185" y="0"/>
                </a:lnTo>
                <a:lnTo>
                  <a:pt x="368185" y="184092"/>
                </a:lnTo>
                <a:lnTo>
                  <a:pt x="0" y="1840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l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หน่วยจัดหารายได้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*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3226051" y="4870423"/>
            <a:ext cx="1586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29524" y="4228221"/>
            <a:ext cx="3155388" cy="31393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กองพัฒนาคุณภาพนิสิตและนิสิตพิการ</a:t>
            </a:r>
          </a:p>
        </p:txBody>
      </p:sp>
      <p:cxnSp>
        <p:nvCxnSpPr>
          <p:cNvPr id="166" name="Straight Connector 165"/>
          <p:cNvCxnSpPr/>
          <p:nvPr/>
        </p:nvCxnSpPr>
        <p:spPr>
          <a:xfrm>
            <a:off x="3235692" y="6455307"/>
            <a:ext cx="15861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29657" y="5362840"/>
            <a:ext cx="0" cy="109246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81346" y="6232135"/>
            <a:ext cx="1119217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* </a:t>
            </a:r>
            <a:r>
              <a:rPr kumimoji="0" lang="th-TH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Niramit AS" panose="02000506000000020004" pitchFamily="2" charset="-34"/>
                <a:ea typeface="+mn-ea"/>
                <a:cs typeface="TH Niramit AS" panose="02000506000000020004" pitchFamily="2" charset="-34"/>
              </a:rPr>
              <a:t>เทียบเท่างาน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Niramit AS" panose="02000506000000020004" pitchFamily="2" charset="-34"/>
              <a:ea typeface="+mn-ea"/>
              <a:cs typeface="TH Niramit AS" panose="02000506000000020004" pitchFamily="2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04244" y="2324334"/>
            <a:ext cx="848" cy="791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21016" y="126496"/>
            <a:ext cx="2982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>
                <a:latin typeface="TH Niramit AS" panose="02000506000000020004" pitchFamily="2" charset="-34"/>
                <a:cs typeface="TH Niramit AS" panose="02000506000000020004" pitchFamily="2" charset="-34"/>
              </a:rPr>
              <a:t>โครงสร้างองค์กร</a:t>
            </a:r>
            <a:endParaRPr lang="en-US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48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คณบดีคณะศิลปศาสตร์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237" y="2320635"/>
            <a:ext cx="452212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สำนักงานคณะศิลปศาสตร์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307" y="3628502"/>
            <a:ext cx="1737361" cy="5347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9815" y="3628502"/>
            <a:ext cx="1832956" cy="5292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5918" y="3628502"/>
            <a:ext cx="1908463" cy="5209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52412" y="3621574"/>
            <a:ext cx="2036618" cy="760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งานปฏิบัติการและบริการทางภาษา</a:t>
            </a: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8620299" y="3118657"/>
            <a:ext cx="0" cy="245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12822" y="3363885"/>
            <a:ext cx="5604163" cy="2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12822" y="3363885"/>
            <a:ext cx="0" cy="257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63600" y="1978428"/>
            <a:ext cx="77566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>
            <a:off x="8620299" y="1978428"/>
            <a:ext cx="0" cy="342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06293" y="3370813"/>
            <a:ext cx="0" cy="257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19955" y="3358340"/>
            <a:ext cx="5542" cy="2244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516985" y="3370813"/>
            <a:ext cx="0" cy="257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27046" y="241830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36747" y="397648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27046" y="322395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36747" y="472902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63600" y="1978428"/>
            <a:ext cx="0" cy="3025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3" idx="1"/>
          </p:cNvCxnSpPr>
          <p:nvPr/>
        </p:nvCxnSpPr>
        <p:spPr>
          <a:xfrm flipH="1">
            <a:off x="863600" y="4996643"/>
            <a:ext cx="173147" cy="7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1" idx="1"/>
          </p:cNvCxnSpPr>
          <p:nvPr/>
        </p:nvCxnSpPr>
        <p:spPr>
          <a:xfrm flipH="1" flipV="1">
            <a:off x="863600" y="4241800"/>
            <a:ext cx="173147" cy="2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0" idx="1"/>
          </p:cNvCxnSpPr>
          <p:nvPr/>
        </p:nvCxnSpPr>
        <p:spPr>
          <a:xfrm flipH="1">
            <a:off x="863600" y="2685931"/>
            <a:ext cx="163446" cy="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1"/>
          </p:cNvCxnSpPr>
          <p:nvPr/>
        </p:nvCxnSpPr>
        <p:spPr>
          <a:xfrm flipH="1">
            <a:off x="863600" y="3491573"/>
            <a:ext cx="163446" cy="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49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777239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คณบดีคณะวิทยาลัยการศึกษา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2814" y="2305626"/>
            <a:ext cx="3724102" cy="5555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สำนักงานคณะวิทยาลัยการศึกษา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04658" y="3253190"/>
            <a:ext cx="2225040" cy="538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5349" y="3235872"/>
            <a:ext cx="1959032" cy="5466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60032" y="3252586"/>
            <a:ext cx="1943794" cy="5299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25288" y="1978428"/>
            <a:ext cx="6569577" cy="10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55287" y="232872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287" y="3635897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5287" y="298230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5287" y="428948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7" idx="2"/>
            <a:endCxn id="9" idx="0"/>
          </p:cNvCxnSpPr>
          <p:nvPr/>
        </p:nvCxnSpPr>
        <p:spPr>
          <a:xfrm>
            <a:off x="8794865" y="2861195"/>
            <a:ext cx="0" cy="374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17178" y="2984269"/>
            <a:ext cx="441475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0"/>
          </p:cNvCxnSpPr>
          <p:nvPr/>
        </p:nvCxnSpPr>
        <p:spPr>
          <a:xfrm flipV="1">
            <a:off x="6517178" y="2984269"/>
            <a:ext cx="0" cy="268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0"/>
          </p:cNvCxnSpPr>
          <p:nvPr/>
        </p:nvCxnSpPr>
        <p:spPr>
          <a:xfrm flipV="1">
            <a:off x="10931929" y="2984269"/>
            <a:ext cx="0" cy="268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</p:cNvCxnSpPr>
          <p:nvPr/>
        </p:nvCxnSpPr>
        <p:spPr>
          <a:xfrm flipV="1">
            <a:off x="8794865" y="1978428"/>
            <a:ext cx="0" cy="327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225288" y="1988589"/>
            <a:ext cx="0" cy="2583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3" idx="1"/>
          </p:cNvCxnSpPr>
          <p:nvPr/>
        </p:nvCxnSpPr>
        <p:spPr>
          <a:xfrm>
            <a:off x="2225288" y="4557108"/>
            <a:ext cx="129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1" idx="1"/>
          </p:cNvCxnSpPr>
          <p:nvPr/>
        </p:nvCxnSpPr>
        <p:spPr>
          <a:xfrm flipH="1">
            <a:off x="2225288" y="3903520"/>
            <a:ext cx="129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1"/>
          </p:cNvCxnSpPr>
          <p:nvPr/>
        </p:nvCxnSpPr>
        <p:spPr>
          <a:xfrm flipH="1">
            <a:off x="2225288" y="3249932"/>
            <a:ext cx="129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9" idx="1"/>
          </p:cNvCxnSpPr>
          <p:nvPr/>
        </p:nvCxnSpPr>
        <p:spPr>
          <a:xfrm flipH="1">
            <a:off x="2225288" y="2596344"/>
            <a:ext cx="129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7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คณบดีคณะสถาปัตยกรรมศาสตร์และศิลปกรรมศาสตร์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0443" y="2241492"/>
            <a:ext cx="4946072" cy="5526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สำนักงานคณะสถาปัตยกรรม</a:t>
            </a:r>
            <a:r>
              <a:rPr lang="th-TH" sz="2400" dirty="0">
                <a:solidFill>
                  <a:schemeClr val="tx1"/>
                </a:solidFill>
              </a:rPr>
              <a:t>ศาสตร์และศิลปกรรมศาสตร์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5087" y="3164373"/>
            <a:ext cx="1733203" cy="4710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1775" y="3158835"/>
            <a:ext cx="1687484" cy="476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86205" y="3158835"/>
            <a:ext cx="1711038" cy="476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27921" y="3158836"/>
            <a:ext cx="1911926" cy="476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งาน</a:t>
            </a:r>
            <a:r>
              <a:rPr lang="th-TH" sz="2400" dirty="0" smtClean="0">
                <a:solidFill>
                  <a:schemeClr val="tx1"/>
                </a:solidFill>
              </a:rPr>
              <a:t>ปฏิบัติการ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978428"/>
            <a:ext cx="72486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10" idx="0"/>
          </p:cNvCxnSpPr>
          <p:nvPr/>
        </p:nvCxnSpPr>
        <p:spPr>
          <a:xfrm>
            <a:off x="8941724" y="31588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0" idx="0"/>
          </p:cNvCxnSpPr>
          <p:nvPr/>
        </p:nvCxnSpPr>
        <p:spPr>
          <a:xfrm>
            <a:off x="8941724" y="2794116"/>
            <a:ext cx="0" cy="364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01688" y="2964006"/>
            <a:ext cx="5782196" cy="17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0"/>
          </p:cNvCxnSpPr>
          <p:nvPr/>
        </p:nvCxnSpPr>
        <p:spPr>
          <a:xfrm flipV="1">
            <a:off x="10983884" y="2976475"/>
            <a:ext cx="0" cy="182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0"/>
          </p:cNvCxnSpPr>
          <p:nvPr/>
        </p:nvCxnSpPr>
        <p:spPr>
          <a:xfrm flipH="1" flipV="1">
            <a:off x="5201688" y="2984269"/>
            <a:ext cx="1" cy="180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</p:cNvCxnSpPr>
          <p:nvPr/>
        </p:nvCxnSpPr>
        <p:spPr>
          <a:xfrm flipV="1">
            <a:off x="7075517" y="2971800"/>
            <a:ext cx="0" cy="187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620299" y="1978428"/>
            <a:ext cx="0" cy="263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561366" y="2345573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71067" y="396115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61366" y="315121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71067" y="465628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1978428"/>
            <a:ext cx="0" cy="2945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1" idx="1"/>
          </p:cNvCxnSpPr>
          <p:nvPr/>
        </p:nvCxnSpPr>
        <p:spPr>
          <a:xfrm flipH="1">
            <a:off x="1371600" y="4923908"/>
            <a:ext cx="199467" cy="3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8" idx="1"/>
          </p:cNvCxnSpPr>
          <p:nvPr/>
        </p:nvCxnSpPr>
        <p:spPr>
          <a:xfrm flipH="1" flipV="1">
            <a:off x="1371600" y="2609850"/>
            <a:ext cx="189766" cy="3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0" idx="1"/>
          </p:cNvCxnSpPr>
          <p:nvPr/>
        </p:nvCxnSpPr>
        <p:spPr>
          <a:xfrm flipH="1" flipV="1">
            <a:off x="1371600" y="3416300"/>
            <a:ext cx="189766" cy="2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9" idx="1"/>
          </p:cNvCxnSpPr>
          <p:nvPr/>
        </p:nvCxnSpPr>
        <p:spPr>
          <a:xfrm flipH="1">
            <a:off x="1371600" y="4228781"/>
            <a:ext cx="199467" cy="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0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22519" y="996147"/>
            <a:ext cx="3092334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คณบดีคณะทันตแพทยศาสตร์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8965" y="2252738"/>
            <a:ext cx="3246120" cy="588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สำนักงานคณะทันตแพทยศาสตร์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55919" y="3294608"/>
            <a:ext cx="1850967" cy="4017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2625" y="3305680"/>
            <a:ext cx="1584960" cy="3962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03324" y="3280742"/>
            <a:ext cx="1686099" cy="404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68489" y="3280742"/>
            <a:ext cx="2060861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งานปฏิบัติการและบริการวิชาชีพ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008764" y="3047310"/>
            <a:ext cx="6012178" cy="339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08764" y="3081248"/>
            <a:ext cx="0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6351" y="2039720"/>
            <a:ext cx="8861478" cy="143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6468686" y="1794169"/>
            <a:ext cx="0" cy="25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20942" y="3047310"/>
            <a:ext cx="0" cy="247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0"/>
          </p:cNvCxnSpPr>
          <p:nvPr/>
        </p:nvCxnSpPr>
        <p:spPr>
          <a:xfrm flipH="1" flipV="1">
            <a:off x="8746373" y="3064279"/>
            <a:ext cx="1" cy="216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7" idx="2"/>
          </p:cNvCxnSpPr>
          <p:nvPr/>
        </p:nvCxnSpPr>
        <p:spPr>
          <a:xfrm flipV="1">
            <a:off x="6522025" y="2841563"/>
            <a:ext cx="0" cy="232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0"/>
          </p:cNvCxnSpPr>
          <p:nvPr/>
        </p:nvCxnSpPr>
        <p:spPr>
          <a:xfrm flipV="1">
            <a:off x="6905105" y="3081248"/>
            <a:ext cx="0" cy="224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65225" y="2081629"/>
            <a:ext cx="0" cy="171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08575" y="251206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18276" y="412764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08575" y="331770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18276" y="482277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36651" y="2053244"/>
            <a:ext cx="2558" cy="3037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7" idx="1"/>
          </p:cNvCxnSpPr>
          <p:nvPr/>
        </p:nvCxnSpPr>
        <p:spPr>
          <a:xfrm flipH="1">
            <a:off x="1139210" y="2779687"/>
            <a:ext cx="1693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9" idx="1"/>
          </p:cNvCxnSpPr>
          <p:nvPr/>
        </p:nvCxnSpPr>
        <p:spPr>
          <a:xfrm flipH="1">
            <a:off x="1129509" y="3585329"/>
            <a:ext cx="179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8" idx="1"/>
          </p:cNvCxnSpPr>
          <p:nvPr/>
        </p:nvCxnSpPr>
        <p:spPr>
          <a:xfrm flipH="1">
            <a:off x="1129509" y="4395272"/>
            <a:ext cx="188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40" idx="1"/>
          </p:cNvCxnSpPr>
          <p:nvPr/>
        </p:nvCxnSpPr>
        <p:spPr>
          <a:xfrm>
            <a:off x="1139209" y="5090399"/>
            <a:ext cx="1790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384769" y="2257581"/>
            <a:ext cx="3246120" cy="588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โรงพยาบาลทันตกรรม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endCxn id="28" idx="0"/>
          </p:cNvCxnSpPr>
          <p:nvPr/>
        </p:nvCxnSpPr>
        <p:spPr>
          <a:xfrm>
            <a:off x="10007829" y="2046903"/>
            <a:ext cx="0" cy="210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49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คณบดีคณะพยาบาลศาสตร์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2536" y="2229196"/>
            <a:ext cx="3084021" cy="418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สำนักงานคณะพยาบาลศาสตร์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4037" y="3201786"/>
            <a:ext cx="1651461" cy="4294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8244" y="3214945"/>
            <a:ext cx="1483130" cy="435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5596" y="3216331"/>
            <a:ext cx="1650075" cy="4599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13220" y="3214945"/>
            <a:ext cx="2691938" cy="6814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งานปฏิบัติการพยาบาลและบริการสุขภาพ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679767" y="2972751"/>
            <a:ext cx="5779422" cy="263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5250" y="1978428"/>
            <a:ext cx="89704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113220" y="2248593"/>
            <a:ext cx="1905001" cy="408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ศูนย์พัฒนาเด็กเล็ก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8" idx="0"/>
          </p:cNvCxnSpPr>
          <p:nvPr/>
        </p:nvCxnSpPr>
        <p:spPr>
          <a:xfrm flipH="1" flipV="1">
            <a:off x="3679767" y="2999118"/>
            <a:ext cx="1" cy="202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</p:cNvCxnSpPr>
          <p:nvPr/>
        </p:nvCxnSpPr>
        <p:spPr>
          <a:xfrm flipV="1">
            <a:off x="5399809" y="2999118"/>
            <a:ext cx="0" cy="2158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</p:cNvCxnSpPr>
          <p:nvPr/>
        </p:nvCxnSpPr>
        <p:spPr>
          <a:xfrm flipH="1" flipV="1">
            <a:off x="7140633" y="3000202"/>
            <a:ext cx="1" cy="216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0"/>
          </p:cNvCxnSpPr>
          <p:nvPr/>
        </p:nvCxnSpPr>
        <p:spPr>
          <a:xfrm flipV="1">
            <a:off x="9459189" y="2989030"/>
            <a:ext cx="0" cy="2259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168043" y="2647600"/>
            <a:ext cx="1" cy="351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168043" y="1978428"/>
            <a:ext cx="1" cy="250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1" idx="0"/>
          </p:cNvCxnSpPr>
          <p:nvPr/>
        </p:nvCxnSpPr>
        <p:spPr>
          <a:xfrm flipH="1" flipV="1">
            <a:off x="9065720" y="1978428"/>
            <a:ext cx="1" cy="270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46972" y="2452947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5022" y="404910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5022" y="325102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5022" y="470007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5250" y="1978428"/>
            <a:ext cx="0" cy="2989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7" idx="1"/>
          </p:cNvCxnSpPr>
          <p:nvPr/>
        </p:nvCxnSpPr>
        <p:spPr>
          <a:xfrm flipH="1">
            <a:off x="95250" y="2720570"/>
            <a:ext cx="151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9" idx="1"/>
          </p:cNvCxnSpPr>
          <p:nvPr/>
        </p:nvCxnSpPr>
        <p:spPr>
          <a:xfrm flipH="1">
            <a:off x="95250" y="3518649"/>
            <a:ext cx="1397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8" idx="1"/>
            <a:endCxn id="48" idx="1"/>
          </p:cNvCxnSpPr>
          <p:nvPr/>
        </p:nvCxnSpPr>
        <p:spPr>
          <a:xfrm>
            <a:off x="235022" y="43167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50" idx="1"/>
          </p:cNvCxnSpPr>
          <p:nvPr/>
        </p:nvCxnSpPr>
        <p:spPr>
          <a:xfrm>
            <a:off x="95250" y="4967693"/>
            <a:ext cx="1397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8" idx="1"/>
          </p:cNvCxnSpPr>
          <p:nvPr/>
        </p:nvCxnSpPr>
        <p:spPr>
          <a:xfrm flipH="1">
            <a:off x="95250" y="4316728"/>
            <a:ext cx="1397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74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คณบดีคณะแพทยศาสตร์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237" y="2320635"/>
            <a:ext cx="2975263" cy="5749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สำนักงานคณะแพทยศาสตร์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6855" y="3311247"/>
            <a:ext cx="1870363" cy="511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2136" y="3312031"/>
            <a:ext cx="1862743" cy="5261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64384" y="3286930"/>
            <a:ext cx="1785852" cy="5261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578187" y="3007039"/>
            <a:ext cx="4110642" cy="5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578186" y="2998725"/>
            <a:ext cx="2" cy="2825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846868" y="2887932"/>
            <a:ext cx="3464" cy="424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687488" y="3013965"/>
            <a:ext cx="2684" cy="26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562100" y="1978428"/>
            <a:ext cx="9166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331729" y="4709765"/>
            <a:ext cx="2437015" cy="5908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ศูนย์บริการทางการแพทย์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7" idx="0"/>
          </p:cNvCxnSpPr>
          <p:nvPr/>
        </p:nvCxnSpPr>
        <p:spPr>
          <a:xfrm flipH="1" flipV="1">
            <a:off x="7846868" y="1978428"/>
            <a:ext cx="1" cy="342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45673" y="246347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55374" y="407906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45673" y="326912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55374" y="477419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728960" y="1978428"/>
            <a:ext cx="0" cy="273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37316" y="4430684"/>
            <a:ext cx="44916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449339" y="4719228"/>
            <a:ext cx="1802821" cy="5908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ศูนย์บริการทางการแพทย์แผนจีน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23264" y="4719228"/>
            <a:ext cx="1737361" cy="5908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ศูนย์บริการทางการแพทย์แผนไทย</a:t>
            </a:r>
            <a:endParaRPr lang="th-TH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237316" y="4430684"/>
            <a:ext cx="0" cy="279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9" idx="0"/>
          </p:cNvCxnSpPr>
          <p:nvPr/>
        </p:nvCxnSpPr>
        <p:spPr>
          <a:xfrm>
            <a:off x="8291944" y="4430684"/>
            <a:ext cx="1" cy="288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55750" y="1978428"/>
            <a:ext cx="6350" cy="3063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3" idx="1"/>
          </p:cNvCxnSpPr>
          <p:nvPr/>
        </p:nvCxnSpPr>
        <p:spPr>
          <a:xfrm flipH="1">
            <a:off x="1562100" y="5041814"/>
            <a:ext cx="193274" cy="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0" idx="1"/>
          </p:cNvCxnSpPr>
          <p:nvPr/>
        </p:nvCxnSpPr>
        <p:spPr>
          <a:xfrm flipH="1">
            <a:off x="1562100" y="2731102"/>
            <a:ext cx="183573" cy="5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2" idx="1"/>
          </p:cNvCxnSpPr>
          <p:nvPr/>
        </p:nvCxnSpPr>
        <p:spPr>
          <a:xfrm flipH="1">
            <a:off x="1555750" y="3536744"/>
            <a:ext cx="189923" cy="6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1" idx="1"/>
          </p:cNvCxnSpPr>
          <p:nvPr/>
        </p:nvCxnSpPr>
        <p:spPr>
          <a:xfrm flipH="1" flipV="1">
            <a:off x="1555750" y="4343400"/>
            <a:ext cx="199624" cy="3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317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21877" y="1172094"/>
            <a:ext cx="3092334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คณบดีคณะเภสัชศาสตร์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0360" y="2394067"/>
            <a:ext cx="2493818" cy="5930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สำนักงานคณะเภสัชศาสตร์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9101" y="3485997"/>
            <a:ext cx="1615440" cy="562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1151" y="3485997"/>
            <a:ext cx="1623060" cy="562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59438" y="3485996"/>
            <a:ext cx="1470659" cy="562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75324" y="3490152"/>
            <a:ext cx="1598122" cy="554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งานปฏิบัติการ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034395" y="3232409"/>
            <a:ext cx="5593774" cy="6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422477" y="2360636"/>
            <a:ext cx="2411384" cy="7566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สถานปฏิบัติการ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เภสัชกรรมชุมชน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6" idx="2"/>
          </p:cNvCxnSpPr>
          <p:nvPr/>
        </p:nvCxnSpPr>
        <p:spPr>
          <a:xfrm>
            <a:off x="6168044" y="1970116"/>
            <a:ext cx="0" cy="164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83636" y="2131569"/>
            <a:ext cx="9344533" cy="34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</p:cNvCxnSpPr>
          <p:nvPr/>
        </p:nvCxnSpPr>
        <p:spPr>
          <a:xfrm flipH="1" flipV="1">
            <a:off x="8694767" y="3234511"/>
            <a:ext cx="1" cy="2514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</p:cNvCxnSpPr>
          <p:nvPr/>
        </p:nvCxnSpPr>
        <p:spPr>
          <a:xfrm>
            <a:off x="7937269" y="2987135"/>
            <a:ext cx="0" cy="245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</p:cNvCxnSpPr>
          <p:nvPr/>
        </p:nvCxnSpPr>
        <p:spPr>
          <a:xfrm flipV="1">
            <a:off x="6902681" y="3232409"/>
            <a:ext cx="0" cy="253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8" idx="0"/>
          </p:cNvCxnSpPr>
          <p:nvPr/>
        </p:nvCxnSpPr>
        <p:spPr>
          <a:xfrm>
            <a:off x="5034395" y="3239586"/>
            <a:ext cx="2426" cy="246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28169" y="3265134"/>
            <a:ext cx="0" cy="245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0"/>
          </p:cNvCxnSpPr>
          <p:nvPr/>
        </p:nvCxnSpPr>
        <p:spPr>
          <a:xfrm flipV="1">
            <a:off x="10628169" y="2151709"/>
            <a:ext cx="0" cy="208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0"/>
          </p:cNvCxnSpPr>
          <p:nvPr/>
        </p:nvCxnSpPr>
        <p:spPr>
          <a:xfrm flipV="1">
            <a:off x="7937269" y="2144684"/>
            <a:ext cx="0" cy="249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512234" y="245188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21935" y="406747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12234" y="325753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1935" y="476260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83636" y="2134988"/>
            <a:ext cx="6350" cy="289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5" idx="1"/>
          </p:cNvCxnSpPr>
          <p:nvPr/>
        </p:nvCxnSpPr>
        <p:spPr>
          <a:xfrm>
            <a:off x="1289986" y="5026289"/>
            <a:ext cx="231949" cy="3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3" idx="1"/>
          </p:cNvCxnSpPr>
          <p:nvPr/>
        </p:nvCxnSpPr>
        <p:spPr>
          <a:xfrm flipH="1">
            <a:off x="1283636" y="4335097"/>
            <a:ext cx="2382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4" idx="1"/>
          </p:cNvCxnSpPr>
          <p:nvPr/>
        </p:nvCxnSpPr>
        <p:spPr>
          <a:xfrm flipH="1">
            <a:off x="1289986" y="3525154"/>
            <a:ext cx="22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2" idx="1"/>
          </p:cNvCxnSpPr>
          <p:nvPr/>
        </p:nvCxnSpPr>
        <p:spPr>
          <a:xfrm flipH="1">
            <a:off x="1283636" y="2719512"/>
            <a:ext cx="22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37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คณบดีคณะวิทยาศาสตร์การแพทย์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7897" y="2303316"/>
            <a:ext cx="3638203" cy="483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สำนักงานคณะวิทยาศาสตร์</a:t>
            </a:r>
            <a:r>
              <a:rPr lang="th-TH" sz="2400" dirty="0">
                <a:solidFill>
                  <a:schemeClr val="tx1"/>
                </a:solidFill>
              </a:rPr>
              <a:t>การแพทย์</a:t>
            </a:r>
          </a:p>
        </p:txBody>
      </p:sp>
      <p:sp>
        <p:nvSpPr>
          <p:cNvPr id="8" name="Rectangle 7"/>
          <p:cNvSpPr/>
          <p:nvPr/>
        </p:nvSpPr>
        <p:spPr>
          <a:xfrm>
            <a:off x="5217450" y="3164379"/>
            <a:ext cx="1637608" cy="548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3519" y="3174082"/>
            <a:ext cx="1387532" cy="548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20299" y="3164379"/>
            <a:ext cx="1524000" cy="548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55581" y="3164379"/>
            <a:ext cx="1638299" cy="558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งานปฏิบัติการ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36254" y="2989809"/>
            <a:ext cx="5138476" cy="7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000250" y="1986743"/>
            <a:ext cx="6886748" cy="41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4156" cy="417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0"/>
          </p:cNvCxnSpPr>
          <p:nvPr/>
        </p:nvCxnSpPr>
        <p:spPr>
          <a:xfrm flipV="1">
            <a:off x="6036254" y="2976652"/>
            <a:ext cx="0" cy="187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0"/>
          </p:cNvCxnSpPr>
          <p:nvPr/>
        </p:nvCxnSpPr>
        <p:spPr>
          <a:xfrm flipH="1" flipV="1">
            <a:off x="11174730" y="2997428"/>
            <a:ext cx="1" cy="166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0"/>
          </p:cNvCxnSpPr>
          <p:nvPr/>
        </p:nvCxnSpPr>
        <p:spPr>
          <a:xfrm flipV="1">
            <a:off x="7707285" y="2976652"/>
            <a:ext cx="0" cy="197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0"/>
          </p:cNvCxnSpPr>
          <p:nvPr/>
        </p:nvCxnSpPr>
        <p:spPr>
          <a:xfrm flipV="1">
            <a:off x="9382299" y="2997428"/>
            <a:ext cx="0" cy="166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2"/>
          </p:cNvCxnSpPr>
          <p:nvPr/>
        </p:nvCxnSpPr>
        <p:spPr>
          <a:xfrm flipH="1">
            <a:off x="8886998" y="2786841"/>
            <a:ext cx="1" cy="210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</p:cNvCxnSpPr>
          <p:nvPr/>
        </p:nvCxnSpPr>
        <p:spPr>
          <a:xfrm flipH="1" flipV="1">
            <a:off x="8886998" y="1978428"/>
            <a:ext cx="1" cy="324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65480" y="2454563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75181" y="407014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65480" y="326020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75181" y="476527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00250" y="2036934"/>
            <a:ext cx="0" cy="2994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5" idx="1"/>
          </p:cNvCxnSpPr>
          <p:nvPr/>
        </p:nvCxnSpPr>
        <p:spPr>
          <a:xfrm>
            <a:off x="2000250" y="5031165"/>
            <a:ext cx="174931" cy="1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2" idx="1"/>
          </p:cNvCxnSpPr>
          <p:nvPr/>
        </p:nvCxnSpPr>
        <p:spPr>
          <a:xfrm flipH="1" flipV="1">
            <a:off x="2000250" y="2717006"/>
            <a:ext cx="165230" cy="5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4" idx="1"/>
          </p:cNvCxnSpPr>
          <p:nvPr/>
        </p:nvCxnSpPr>
        <p:spPr>
          <a:xfrm flipH="1" flipV="1">
            <a:off x="2000250" y="3527302"/>
            <a:ext cx="165230" cy="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3" idx="1"/>
          </p:cNvCxnSpPr>
          <p:nvPr/>
        </p:nvCxnSpPr>
        <p:spPr>
          <a:xfrm flipH="1" flipV="1">
            <a:off x="1996867" y="4337598"/>
            <a:ext cx="178314" cy="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81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คณบดีคณะสหเวชศาสตร์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36625" y="2294658"/>
            <a:ext cx="2880360" cy="597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สำนักงานคณะสหเวชศาสตร์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197" y="3531180"/>
            <a:ext cx="1637608" cy="4724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0071" y="3531180"/>
            <a:ext cx="1574569" cy="4724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8906" y="3531180"/>
            <a:ext cx="1695797" cy="5015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108969" y="3531180"/>
            <a:ext cx="1755371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งาน</a:t>
            </a:r>
            <a:r>
              <a:rPr lang="th-TH" sz="2400" dirty="0" smtClean="0">
                <a:solidFill>
                  <a:schemeClr val="tx1"/>
                </a:solidFill>
              </a:rPr>
              <a:t>ปฏิบัติการและบริการวิชาชีพ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753100" y="3198667"/>
            <a:ext cx="5233554" cy="10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429789" y="1978428"/>
            <a:ext cx="76470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</p:cNvCxnSpPr>
          <p:nvPr/>
        </p:nvCxnSpPr>
        <p:spPr>
          <a:xfrm flipH="1" flipV="1">
            <a:off x="10986654" y="3208712"/>
            <a:ext cx="1" cy="322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753100" y="3214951"/>
            <a:ext cx="0" cy="316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H="1" flipV="1">
            <a:off x="7257355" y="3208712"/>
            <a:ext cx="1" cy="322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</p:cNvCxnSpPr>
          <p:nvPr/>
        </p:nvCxnSpPr>
        <p:spPr>
          <a:xfrm flipH="1" flipV="1">
            <a:off x="9076804" y="3214951"/>
            <a:ext cx="1" cy="316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7" idx="2"/>
          </p:cNvCxnSpPr>
          <p:nvPr/>
        </p:nvCxnSpPr>
        <p:spPr>
          <a:xfrm flipV="1">
            <a:off x="9076804" y="2892483"/>
            <a:ext cx="1" cy="316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</p:cNvCxnSpPr>
          <p:nvPr/>
        </p:nvCxnSpPr>
        <p:spPr>
          <a:xfrm flipH="1" flipV="1">
            <a:off x="9076804" y="1978428"/>
            <a:ext cx="1" cy="316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635369" y="2357237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45070" y="3972822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35369" y="316287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45070" y="466794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9789" y="1978428"/>
            <a:ext cx="8313" cy="295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3" idx="1"/>
          </p:cNvCxnSpPr>
          <p:nvPr/>
        </p:nvCxnSpPr>
        <p:spPr>
          <a:xfrm>
            <a:off x="1438102" y="4929188"/>
            <a:ext cx="206968" cy="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1" idx="1"/>
          </p:cNvCxnSpPr>
          <p:nvPr/>
        </p:nvCxnSpPr>
        <p:spPr>
          <a:xfrm flipV="1">
            <a:off x="1438102" y="4240445"/>
            <a:ext cx="206968" cy="5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1"/>
          </p:cNvCxnSpPr>
          <p:nvPr/>
        </p:nvCxnSpPr>
        <p:spPr>
          <a:xfrm flipH="1" flipV="1">
            <a:off x="1429789" y="2624138"/>
            <a:ext cx="205580" cy="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2" idx="1"/>
          </p:cNvCxnSpPr>
          <p:nvPr/>
        </p:nvCxnSpPr>
        <p:spPr>
          <a:xfrm flipH="1" flipV="1">
            <a:off x="1429789" y="3429000"/>
            <a:ext cx="205580" cy="1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24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777239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ผู้อำนวยการวิทยาเขตเชียงราย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237" y="2320635"/>
            <a:ext cx="452212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หัวหน้าสำนักงานวิทยาเขตเชียงราย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1338" y="3656216"/>
            <a:ext cx="2225040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3077" y="3664529"/>
            <a:ext cx="232479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งานวิชาการ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61268" y="3656216"/>
            <a:ext cx="232479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งานแผนงาน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 flipH="1">
            <a:off x="8620298" y="3118657"/>
            <a:ext cx="1" cy="2937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23857" y="3383968"/>
            <a:ext cx="5279273" cy="457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223857" y="3429004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823661" y="3412378"/>
            <a:ext cx="3464" cy="243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0482436" y="3381977"/>
            <a:ext cx="2684" cy="26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085850" y="1978428"/>
            <a:ext cx="75344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>
            <a:off x="8620299" y="1978428"/>
            <a:ext cx="0" cy="342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575261"/>
            <a:ext cx="0" cy="403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04082" y="244463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22436" y="4062527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2735" y="325258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22436" y="475765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66800" y="1978428"/>
            <a:ext cx="19050" cy="3046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3" idx="1"/>
          </p:cNvCxnSpPr>
          <p:nvPr/>
        </p:nvCxnSpPr>
        <p:spPr>
          <a:xfrm flipH="1">
            <a:off x="1065438" y="5025277"/>
            <a:ext cx="2569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1"/>
          </p:cNvCxnSpPr>
          <p:nvPr/>
        </p:nvCxnSpPr>
        <p:spPr>
          <a:xfrm flipH="1">
            <a:off x="1085414" y="2712257"/>
            <a:ext cx="218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1"/>
          </p:cNvCxnSpPr>
          <p:nvPr/>
        </p:nvCxnSpPr>
        <p:spPr>
          <a:xfrm flipH="1">
            <a:off x="1076325" y="3520207"/>
            <a:ext cx="2364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1" idx="1"/>
          </p:cNvCxnSpPr>
          <p:nvPr/>
        </p:nvCxnSpPr>
        <p:spPr>
          <a:xfrm flipH="1">
            <a:off x="1076325" y="4330150"/>
            <a:ext cx="246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61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3253" y="99970"/>
            <a:ext cx="4375876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คณะเกษตรศาสตร์และทรัพยากรธรรมชาติ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3253" y="1330217"/>
            <a:ext cx="4370498" cy="6856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สำนักงานคณะเกษตรศาสตร์และทรัพยากรธรรมชาติ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4971" y="2292350"/>
            <a:ext cx="1741804" cy="547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1518" y="2278269"/>
            <a:ext cx="1654602" cy="561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8372" y="2292108"/>
            <a:ext cx="1527266" cy="574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29155" y="1330216"/>
            <a:ext cx="4039020" cy="666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ศูนย์ศึกษาเศรษฐกิจพอเพียงและความอยู่รอดของมนุษยชาติ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7570" y="1512233"/>
            <a:ext cx="2096004" cy="646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2"/>
          </p:cNvCxnSpPr>
          <p:nvPr/>
        </p:nvCxnSpPr>
        <p:spPr>
          <a:xfrm>
            <a:off x="5641191" y="897992"/>
            <a:ext cx="0" cy="134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8442" y="1032297"/>
            <a:ext cx="9610198" cy="6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8442" y="1032297"/>
            <a:ext cx="0" cy="3683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19" y="965144"/>
            <a:ext cx="0" cy="367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9" idx="0"/>
          </p:cNvCxnSpPr>
          <p:nvPr/>
        </p:nvCxnSpPr>
        <p:spPr>
          <a:xfrm>
            <a:off x="5638502" y="2015864"/>
            <a:ext cx="317" cy="262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453253" y="2138618"/>
            <a:ext cx="5092" cy="153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56500" y="2137540"/>
            <a:ext cx="1927" cy="157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9848640" y="1032297"/>
            <a:ext cx="317" cy="2979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53253" y="2137540"/>
            <a:ext cx="41032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7570" y="2442764"/>
            <a:ext cx="2096004" cy="646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570" y="3515747"/>
            <a:ext cx="2096004" cy="646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7570" y="4392516"/>
            <a:ext cx="2096004" cy="646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endCxn id="44" idx="1"/>
          </p:cNvCxnSpPr>
          <p:nvPr/>
        </p:nvCxnSpPr>
        <p:spPr>
          <a:xfrm>
            <a:off x="238442" y="1835503"/>
            <a:ext cx="24912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26" idx="1"/>
          </p:cNvCxnSpPr>
          <p:nvPr/>
        </p:nvCxnSpPr>
        <p:spPr>
          <a:xfrm>
            <a:off x="238442" y="2766034"/>
            <a:ext cx="24912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7" idx="1"/>
          </p:cNvCxnSpPr>
          <p:nvPr/>
        </p:nvCxnSpPr>
        <p:spPr>
          <a:xfrm>
            <a:off x="235005" y="3839017"/>
            <a:ext cx="25256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8" idx="1"/>
          </p:cNvCxnSpPr>
          <p:nvPr/>
        </p:nvCxnSpPr>
        <p:spPr>
          <a:xfrm>
            <a:off x="238442" y="4715786"/>
            <a:ext cx="24912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โรงเรียนสาธิตมหาวิทยาลัยพะเยา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0792" y="1995409"/>
            <a:ext cx="4522123" cy="653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สำนักงานโรงเรียน</a:t>
            </a:r>
            <a:r>
              <a:rPr lang="th-TH" sz="2400" dirty="0">
                <a:solidFill>
                  <a:schemeClr val="tx1"/>
                </a:solidFill>
              </a:rPr>
              <a:t>สาธิตมหาวิทยาลัยพะเยา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010988" y="3057350"/>
            <a:ext cx="1875212" cy="495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2652" y="3057350"/>
            <a:ext cx="1702724" cy="4973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1828" y="3066353"/>
            <a:ext cx="1814254" cy="486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81703" y="3066353"/>
            <a:ext cx="1819102" cy="5008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งา</a:t>
            </a:r>
            <a:r>
              <a:rPr lang="th-TH" sz="2400" dirty="0" smtClean="0">
                <a:solidFill>
                  <a:schemeClr val="tx1"/>
                </a:solidFill>
              </a:rPr>
              <a:t>นกิจการนักเรียน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6171854" y="2648651"/>
            <a:ext cx="0" cy="1731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948594" y="2821834"/>
            <a:ext cx="6742660" cy="11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48594" y="2828758"/>
            <a:ext cx="0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0"/>
          </p:cNvCxnSpPr>
          <p:nvPr/>
        </p:nvCxnSpPr>
        <p:spPr>
          <a:xfrm flipV="1">
            <a:off x="9691254" y="2828757"/>
            <a:ext cx="0" cy="2375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0"/>
          </p:cNvCxnSpPr>
          <p:nvPr/>
        </p:nvCxnSpPr>
        <p:spPr>
          <a:xfrm flipV="1">
            <a:off x="7228955" y="2842959"/>
            <a:ext cx="0" cy="223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</p:cNvCxnSpPr>
          <p:nvPr/>
        </p:nvCxnSpPr>
        <p:spPr>
          <a:xfrm flipV="1">
            <a:off x="5104014" y="2828757"/>
            <a:ext cx="0" cy="228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46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47310" y="1154085"/>
            <a:ext cx="3441468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ผู้อำนวยการสถาบันนวัตกรรมและถ่ายทอดเทคโนโลยี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3484" y="2460568"/>
            <a:ext cx="4389119" cy="788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สำนักงานสถาบันนวัตกรรมและถ่ายทอดเทคโนโลยี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5608" y="3621574"/>
            <a:ext cx="2225040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43251" y="3627118"/>
            <a:ext cx="232479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งานวิชาการ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68686" y="3635431"/>
            <a:ext cx="232479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งานแผนงาน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54589" y="3627118"/>
            <a:ext cx="232479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งานปฏิบัติการ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6168044" y="3248894"/>
            <a:ext cx="0" cy="134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63040" y="3366656"/>
            <a:ext cx="9053945" cy="49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63040" y="3416530"/>
            <a:ext cx="0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0"/>
          </p:cNvCxnSpPr>
          <p:nvPr/>
        </p:nvCxnSpPr>
        <p:spPr>
          <a:xfrm flipH="1" flipV="1">
            <a:off x="5005647" y="3391593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</p:cNvCxnSpPr>
          <p:nvPr/>
        </p:nvCxnSpPr>
        <p:spPr>
          <a:xfrm flipH="1" flipV="1">
            <a:off x="7627619" y="3391593"/>
            <a:ext cx="3464" cy="243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</p:cNvCxnSpPr>
          <p:nvPr/>
        </p:nvCxnSpPr>
        <p:spPr>
          <a:xfrm flipV="1">
            <a:off x="10516986" y="3364055"/>
            <a:ext cx="2684" cy="26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  <a:endCxn id="7" idx="0"/>
          </p:cNvCxnSpPr>
          <p:nvPr/>
        </p:nvCxnSpPr>
        <p:spPr>
          <a:xfrm>
            <a:off x="6168044" y="1952107"/>
            <a:ext cx="0" cy="50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คณบดีคณะเทคโนโลยีสารสนเทศและการสื่อสาร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4126" y="2197330"/>
            <a:ext cx="4419599" cy="5250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สำนักงานคณะเทคโนโลยีสารสนเทศและการสื่อสาร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7799" y="3224384"/>
            <a:ext cx="1805247" cy="4391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49219" y="3224384"/>
            <a:ext cx="1633624" cy="433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21797" y="3285353"/>
            <a:ext cx="1428576" cy="3726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448425" y="2941317"/>
            <a:ext cx="4487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</p:cNvCxnSpPr>
          <p:nvPr/>
        </p:nvCxnSpPr>
        <p:spPr>
          <a:xfrm flipV="1">
            <a:off x="10936085" y="2941317"/>
            <a:ext cx="0" cy="34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45741" y="2951319"/>
            <a:ext cx="2684" cy="26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581555" y="1978428"/>
            <a:ext cx="70387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773477" y="2732417"/>
            <a:ext cx="0" cy="491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696035" y="219733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96035" y="289565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96035" y="363502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96035" y="437440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620299" y="1978428"/>
            <a:ext cx="0" cy="218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581555" y="1978428"/>
            <a:ext cx="0" cy="2660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36" idx="1"/>
          </p:cNvCxnSpPr>
          <p:nvPr/>
        </p:nvCxnSpPr>
        <p:spPr>
          <a:xfrm>
            <a:off x="1581555" y="4642031"/>
            <a:ext cx="11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5" idx="1"/>
          </p:cNvCxnSpPr>
          <p:nvPr/>
        </p:nvCxnSpPr>
        <p:spPr>
          <a:xfrm flipH="1">
            <a:off x="1581555" y="3902652"/>
            <a:ext cx="11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4" idx="1"/>
          </p:cNvCxnSpPr>
          <p:nvPr/>
        </p:nvCxnSpPr>
        <p:spPr>
          <a:xfrm flipH="1">
            <a:off x="1581555" y="3163273"/>
            <a:ext cx="11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3" idx="1"/>
          </p:cNvCxnSpPr>
          <p:nvPr/>
        </p:nvCxnSpPr>
        <p:spPr>
          <a:xfrm flipH="1" flipV="1">
            <a:off x="1581555" y="2459873"/>
            <a:ext cx="114480" cy="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98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57307" y="471336"/>
            <a:ext cx="3462597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คณบดีคณะพลังงานและสิ่งแวดล้อม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3912" y="1791746"/>
            <a:ext cx="3455668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สำนักงานคณะพลังงานและสิ่งแวดล้อม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7822" y="3121199"/>
            <a:ext cx="1923184" cy="432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8159" y="3129600"/>
            <a:ext cx="1869154" cy="4253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5201" y="3121199"/>
            <a:ext cx="1827589" cy="4329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309112" y="2887596"/>
            <a:ext cx="4358989" cy="6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04778" y="2896411"/>
            <a:ext cx="0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515885" y="2886305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668101" y="2894075"/>
            <a:ext cx="0" cy="227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607670" y="1776506"/>
            <a:ext cx="348857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chemeClr val="tx1"/>
                </a:solidFill>
              </a:rPr>
              <a:t>ศูนย์วิจัยพลังงานทดแทนและสิ่งแวดล้อม </a:t>
            </a:r>
            <a:r>
              <a:rPr lang="th-TH" sz="2400" dirty="0">
                <a:solidFill>
                  <a:schemeClr val="tx1"/>
                </a:solidFill>
                <a:cs typeface="+mj-cs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ngsanaUPC" panose="02020603050405020304" pitchFamily="18" charset="-34"/>
                <a:cs typeface="+mj-cs"/>
              </a:rPr>
              <a:t>REEN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)</a:t>
            </a:r>
            <a:endParaRPr lang="th-TH" sz="2400" dirty="0">
              <a:solidFill>
                <a:schemeClr val="tx1"/>
              </a:solidFill>
              <a:cs typeface="+mj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05691" y="1539671"/>
            <a:ext cx="104099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915650" y="1532475"/>
            <a:ext cx="0" cy="236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7007" y="175401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3581" y="251592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7007" y="327783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8791" y="4034242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449210" y="1553611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6449210" y="1305315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6515885" y="2597538"/>
            <a:ext cx="2" cy="28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05691" y="1539671"/>
            <a:ext cx="0" cy="276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4" idx="1"/>
          </p:cNvCxnSpPr>
          <p:nvPr/>
        </p:nvCxnSpPr>
        <p:spPr>
          <a:xfrm flipH="1">
            <a:off x="505691" y="4301865"/>
            <a:ext cx="133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1"/>
          </p:cNvCxnSpPr>
          <p:nvPr/>
        </p:nvCxnSpPr>
        <p:spPr>
          <a:xfrm flipH="1">
            <a:off x="505691" y="2021637"/>
            <a:ext cx="141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1" idx="1"/>
          </p:cNvCxnSpPr>
          <p:nvPr/>
        </p:nvCxnSpPr>
        <p:spPr>
          <a:xfrm flipH="1">
            <a:off x="505691" y="2783548"/>
            <a:ext cx="127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3" idx="1"/>
          </p:cNvCxnSpPr>
          <p:nvPr/>
        </p:nvCxnSpPr>
        <p:spPr>
          <a:xfrm flipH="1">
            <a:off x="505691" y="3545459"/>
            <a:ext cx="141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66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21877" y="1172094"/>
            <a:ext cx="3092334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คณบดีคณะวิทยาศาสตร์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2182" y="2374665"/>
            <a:ext cx="2499360" cy="423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>
                <a:solidFill>
                  <a:schemeClr val="tx1"/>
                </a:solidFill>
              </a:rPr>
              <a:t>สำนักงานคณะ</a:t>
            </a:r>
            <a:r>
              <a:rPr lang="th-TH" sz="2400" dirty="0" smtClean="0">
                <a:solidFill>
                  <a:schemeClr val="tx1"/>
                </a:solidFill>
              </a:rPr>
              <a:t>วิทยาศาสตร์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0833" y="3179102"/>
            <a:ext cx="1769224" cy="4696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3569" y="3183813"/>
            <a:ext cx="1797628" cy="462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14709" y="3183813"/>
            <a:ext cx="1773730" cy="462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endCxn id="7" idx="0"/>
          </p:cNvCxnSpPr>
          <p:nvPr/>
        </p:nvCxnSpPr>
        <p:spPr>
          <a:xfrm>
            <a:off x="8661862" y="2139837"/>
            <a:ext cx="0" cy="2348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051951" y="3192781"/>
            <a:ext cx="1529795" cy="426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งานปฏิบัติการ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6" idx="2"/>
          </p:cNvCxnSpPr>
          <p:nvPr/>
        </p:nvCxnSpPr>
        <p:spPr>
          <a:xfrm>
            <a:off x="6168044" y="1970116"/>
            <a:ext cx="0" cy="164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1441" y="2139837"/>
            <a:ext cx="10446050" cy="18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05445" y="2973183"/>
            <a:ext cx="5506097" cy="22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9911976" y="2997610"/>
            <a:ext cx="5715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" idx="0"/>
          </p:cNvCxnSpPr>
          <p:nvPr/>
        </p:nvCxnSpPr>
        <p:spPr>
          <a:xfrm>
            <a:off x="4405445" y="2969381"/>
            <a:ext cx="0" cy="2097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V="1">
            <a:off x="6252383" y="2975823"/>
            <a:ext cx="0" cy="207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0"/>
          </p:cNvCxnSpPr>
          <p:nvPr/>
        </p:nvCxnSpPr>
        <p:spPr>
          <a:xfrm flipV="1">
            <a:off x="8101574" y="2987081"/>
            <a:ext cx="0" cy="196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843703" y="2798971"/>
            <a:ext cx="0" cy="196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7876" y="231845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7876" y="3037241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7876" y="375320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7876" y="445317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7876" y="515314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1441" y="2142260"/>
            <a:ext cx="0" cy="3278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48" idx="1"/>
          </p:cNvCxnSpPr>
          <p:nvPr/>
        </p:nvCxnSpPr>
        <p:spPr>
          <a:xfrm flipH="1">
            <a:off x="651441" y="5420769"/>
            <a:ext cx="1164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7" idx="1"/>
          </p:cNvCxnSpPr>
          <p:nvPr/>
        </p:nvCxnSpPr>
        <p:spPr>
          <a:xfrm flipH="1">
            <a:off x="651441" y="4720799"/>
            <a:ext cx="1164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6" idx="1"/>
          </p:cNvCxnSpPr>
          <p:nvPr/>
        </p:nvCxnSpPr>
        <p:spPr>
          <a:xfrm flipH="1">
            <a:off x="651441" y="4020829"/>
            <a:ext cx="1164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5" idx="1"/>
          </p:cNvCxnSpPr>
          <p:nvPr/>
        </p:nvCxnSpPr>
        <p:spPr>
          <a:xfrm flipH="1">
            <a:off x="651441" y="3304864"/>
            <a:ext cx="1164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4" idx="1"/>
          </p:cNvCxnSpPr>
          <p:nvPr/>
        </p:nvCxnSpPr>
        <p:spPr>
          <a:xfrm flipH="1">
            <a:off x="651441" y="2586079"/>
            <a:ext cx="1164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097491" y="2142260"/>
            <a:ext cx="0" cy="1878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340138" y="3984979"/>
            <a:ext cx="4128473" cy="462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ศูนย์ปฏิบัติการทางกีฬาและการออกกำลังกาย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14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7027" y="493688"/>
            <a:ext cx="3092334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คณบดีคณะวิศวกรรมศาสตร์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6740" y="1695433"/>
            <a:ext cx="2851266" cy="539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สำนักงานคณะวิศวกรรมศาสตร์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0132" y="2712680"/>
            <a:ext cx="1631372" cy="4017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1545" y="2709917"/>
            <a:ext cx="1902229" cy="396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5135" y="2704373"/>
            <a:ext cx="1846465" cy="4100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86255" y="2720993"/>
            <a:ext cx="1983971" cy="393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งานปฏิบัติการ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839787" y="2499329"/>
            <a:ext cx="63384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39787" y="2499329"/>
            <a:ext cx="0" cy="205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</p:cNvCxnSpPr>
          <p:nvPr/>
        </p:nvCxnSpPr>
        <p:spPr>
          <a:xfrm flipV="1">
            <a:off x="10178241" y="2499329"/>
            <a:ext cx="1386" cy="221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</p:cNvCxnSpPr>
          <p:nvPr/>
        </p:nvCxnSpPr>
        <p:spPr>
          <a:xfrm>
            <a:off x="6163194" y="1291710"/>
            <a:ext cx="0" cy="164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3194" y="2241633"/>
            <a:ext cx="0" cy="257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105207" y="1750741"/>
            <a:ext cx="2772294" cy="508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ศูนย์พัฒนาเทคโนโลยียานยนต์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1912" y="172396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8208" y="244410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1912" y="316425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8913" y="3861152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4800" y="1456582"/>
            <a:ext cx="101152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63194" y="1456582"/>
            <a:ext cx="0" cy="238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420004" y="1456582"/>
            <a:ext cx="0" cy="327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8450" y="1456582"/>
            <a:ext cx="0" cy="26721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6" idx="1"/>
          </p:cNvCxnSpPr>
          <p:nvPr/>
        </p:nvCxnSpPr>
        <p:spPr>
          <a:xfrm flipH="1">
            <a:off x="304800" y="4128775"/>
            <a:ext cx="164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5" idx="1"/>
          </p:cNvCxnSpPr>
          <p:nvPr/>
        </p:nvCxnSpPr>
        <p:spPr>
          <a:xfrm flipH="1">
            <a:off x="298450" y="3431881"/>
            <a:ext cx="163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4" idx="1"/>
          </p:cNvCxnSpPr>
          <p:nvPr/>
        </p:nvCxnSpPr>
        <p:spPr>
          <a:xfrm flipH="1">
            <a:off x="298450" y="2711732"/>
            <a:ext cx="149758" cy="9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3" idx="1"/>
          </p:cNvCxnSpPr>
          <p:nvPr/>
        </p:nvCxnSpPr>
        <p:spPr>
          <a:xfrm flipH="1">
            <a:off x="305302" y="1991583"/>
            <a:ext cx="1566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17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813262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คณบดีคณะนิติศาสตร์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237" y="2276991"/>
            <a:ext cx="4522123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สำนักงานคณะนิติศาสตร์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35088" y="3178064"/>
            <a:ext cx="1882832" cy="480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2221" y="3165590"/>
            <a:ext cx="1787235" cy="493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84918" y="3156585"/>
            <a:ext cx="1844039" cy="4939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188633" y="3169753"/>
            <a:ext cx="1901536" cy="4883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งานคลินิกกฏหมาย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8620299" y="2812237"/>
            <a:ext cx="0" cy="197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76504" y="3009900"/>
            <a:ext cx="5862897" cy="5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11347" y="1978428"/>
            <a:ext cx="73089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>
            <a:off x="8620299" y="1978428"/>
            <a:ext cx="0" cy="298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0"/>
          </p:cNvCxnSpPr>
          <p:nvPr/>
        </p:nvCxnSpPr>
        <p:spPr>
          <a:xfrm>
            <a:off x="5276504" y="3006268"/>
            <a:ext cx="0" cy="171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9" idx="0"/>
          </p:cNvCxnSpPr>
          <p:nvPr/>
        </p:nvCxnSpPr>
        <p:spPr>
          <a:xfrm>
            <a:off x="7225838" y="3010423"/>
            <a:ext cx="1" cy="155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0" idx="0"/>
          </p:cNvCxnSpPr>
          <p:nvPr/>
        </p:nvCxnSpPr>
        <p:spPr>
          <a:xfrm>
            <a:off x="9106937" y="3005921"/>
            <a:ext cx="1" cy="150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</p:cNvCxnSpPr>
          <p:nvPr/>
        </p:nvCxnSpPr>
        <p:spPr>
          <a:xfrm flipV="1">
            <a:off x="11139401" y="3009900"/>
            <a:ext cx="0" cy="159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430850" y="2274332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31955" y="296218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26000" y="365812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27278" y="4361975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10709" y="1978428"/>
            <a:ext cx="638" cy="26511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9" idx="1"/>
          </p:cNvCxnSpPr>
          <p:nvPr/>
        </p:nvCxnSpPr>
        <p:spPr>
          <a:xfrm>
            <a:off x="1310709" y="4629598"/>
            <a:ext cx="116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8" idx="1"/>
          </p:cNvCxnSpPr>
          <p:nvPr/>
        </p:nvCxnSpPr>
        <p:spPr>
          <a:xfrm flipH="1">
            <a:off x="1317654" y="3925743"/>
            <a:ext cx="108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7" idx="1"/>
          </p:cNvCxnSpPr>
          <p:nvPr/>
        </p:nvCxnSpPr>
        <p:spPr>
          <a:xfrm flipH="1">
            <a:off x="1310709" y="3229812"/>
            <a:ext cx="121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9" idx="1"/>
          </p:cNvCxnSpPr>
          <p:nvPr/>
        </p:nvCxnSpPr>
        <p:spPr>
          <a:xfrm flipH="1">
            <a:off x="1317654" y="2541955"/>
            <a:ext cx="1131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24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777239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คณบดีคณะรัฐศาสตร์และสังคมศาสตร์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237" y="2320635"/>
            <a:ext cx="4522123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สำนักงานคณะรัฐศาสตร์</a:t>
            </a:r>
            <a:r>
              <a:rPr lang="th-TH" sz="2400" dirty="0">
                <a:solidFill>
                  <a:schemeClr val="tx1"/>
                </a:solidFill>
              </a:rPr>
              <a:t>และสังคมศาสตร์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5088" y="3656216"/>
            <a:ext cx="2001290" cy="542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3077" y="3664529"/>
            <a:ext cx="2114203" cy="5458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61269" y="3656216"/>
            <a:ext cx="1983972" cy="554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 flipH="1">
            <a:off x="8620298" y="3118657"/>
            <a:ext cx="1" cy="2937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23857" y="3429004"/>
            <a:ext cx="5258579" cy="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223857" y="3429004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823661" y="3412378"/>
            <a:ext cx="3464" cy="243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0481095" y="3460863"/>
            <a:ext cx="1341" cy="184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463746" y="1978428"/>
            <a:ext cx="7156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>
            <a:off x="8620299" y="1978428"/>
            <a:ext cx="0" cy="3422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66273" y="226591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6272" y="295932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64620" y="3661990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64620" y="4377694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63746" y="1978428"/>
            <a:ext cx="0" cy="2666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3" idx="1"/>
          </p:cNvCxnSpPr>
          <p:nvPr/>
        </p:nvCxnSpPr>
        <p:spPr>
          <a:xfrm>
            <a:off x="1463746" y="4645317"/>
            <a:ext cx="100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2" idx="1"/>
          </p:cNvCxnSpPr>
          <p:nvPr/>
        </p:nvCxnSpPr>
        <p:spPr>
          <a:xfrm flipH="1" flipV="1">
            <a:off x="1463746" y="3927418"/>
            <a:ext cx="100874" cy="2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1" idx="1"/>
          </p:cNvCxnSpPr>
          <p:nvPr/>
        </p:nvCxnSpPr>
        <p:spPr>
          <a:xfrm flipH="1">
            <a:off x="1463746" y="3226947"/>
            <a:ext cx="102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1"/>
          </p:cNvCxnSpPr>
          <p:nvPr/>
        </p:nvCxnSpPr>
        <p:spPr>
          <a:xfrm flipH="1">
            <a:off x="1463746" y="2533539"/>
            <a:ext cx="1025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79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088" y="777239"/>
            <a:ext cx="3665912" cy="798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คณบดีคณะวิทยาการจัดการและสารสนเทศศาสตร์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837" y="2345572"/>
            <a:ext cx="4651663" cy="737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สำนักงาน</a:t>
            </a:r>
            <a:r>
              <a:rPr lang="th-TH" sz="2400" dirty="0">
                <a:solidFill>
                  <a:schemeClr val="tx1"/>
                </a:solidFill>
              </a:rPr>
              <a:t>คณะวิทยาการจัดการและสารสนเทศศาสตร์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5088" y="3656216"/>
            <a:ext cx="2001290" cy="585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งานบริหารทั่วไป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61910" y="3645040"/>
            <a:ext cx="2017221" cy="5772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งานวิชาการ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61268" y="3656216"/>
            <a:ext cx="2066405" cy="5660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งานแผนงาน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223857" y="3383968"/>
            <a:ext cx="5279273" cy="457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223857" y="3429004"/>
            <a:ext cx="1" cy="235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823661" y="3412378"/>
            <a:ext cx="3464" cy="243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0482436" y="3381977"/>
            <a:ext cx="2684" cy="26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95400" y="1978428"/>
            <a:ext cx="7324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6168044" y="1611284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36000" y="1978428"/>
            <a:ext cx="0" cy="367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636000" y="3067849"/>
            <a:ext cx="0" cy="32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06596" y="2282076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03329" y="366452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03329" y="2992808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04833" y="4361179"/>
            <a:ext cx="2531904" cy="535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หลักสูตร.........................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30" idx="1"/>
            <a:endCxn id="30" idx="1"/>
          </p:cNvCxnSpPr>
          <p:nvPr/>
        </p:nvCxnSpPr>
        <p:spPr>
          <a:xfrm>
            <a:off x="1403329" y="32604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282700" y="1978428"/>
            <a:ext cx="12700" cy="265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1" idx="1"/>
          </p:cNvCxnSpPr>
          <p:nvPr/>
        </p:nvCxnSpPr>
        <p:spPr>
          <a:xfrm flipH="1">
            <a:off x="1295400" y="4628802"/>
            <a:ext cx="109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9" idx="1"/>
          </p:cNvCxnSpPr>
          <p:nvPr/>
        </p:nvCxnSpPr>
        <p:spPr>
          <a:xfrm flipH="1">
            <a:off x="1295400" y="3932152"/>
            <a:ext cx="107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0" idx="1"/>
          </p:cNvCxnSpPr>
          <p:nvPr/>
        </p:nvCxnSpPr>
        <p:spPr>
          <a:xfrm flipH="1">
            <a:off x="1289050" y="3260431"/>
            <a:ext cx="1142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7" idx="1"/>
          </p:cNvCxnSpPr>
          <p:nvPr/>
        </p:nvCxnSpPr>
        <p:spPr>
          <a:xfrm flipH="1">
            <a:off x="1295400" y="2549699"/>
            <a:ext cx="1111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08372" y="5961443"/>
            <a:ext cx="491282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ดาว์นโหลดผังเพื่อแก้ไขได้ที่เว็บไซต์กองแผนงาน  </a:t>
            </a:r>
            <a:r>
              <a:rPr lang="en-US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www.plan.up.ac.th</a:t>
            </a:r>
            <a:r>
              <a:rPr lang="th-TH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dirty="0" smtClean="0"/>
              <a:t>/ดาว์นโหลดเอกสาร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34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990</Words>
  <Application>Microsoft Office PowerPoint</Application>
  <PresentationFormat>Widescreen</PresentationFormat>
  <Paragraphs>270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Angsana New</vt:lpstr>
      <vt:lpstr>AngsanaUPC</vt:lpstr>
      <vt:lpstr>Arial</vt:lpstr>
      <vt:lpstr>Calibri</vt:lpstr>
      <vt:lpstr>Calibri Light</vt:lpstr>
      <vt:lpstr>Cordia New</vt:lpstr>
      <vt:lpstr>TH Niramit 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nawapan virakarsam</dc:creator>
  <cp:lastModifiedBy>ampika.am</cp:lastModifiedBy>
  <cp:revision>63</cp:revision>
  <cp:lastPrinted>2020-02-19T06:41:07Z</cp:lastPrinted>
  <dcterms:created xsi:type="dcterms:W3CDTF">2020-01-14T04:17:33Z</dcterms:created>
  <dcterms:modified xsi:type="dcterms:W3CDTF">2020-02-20T02:11:41Z</dcterms:modified>
</cp:coreProperties>
</file>